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5" r:id="rId5"/>
    <p:sldId id="261" r:id="rId6"/>
    <p:sldId id="266" r:id="rId7"/>
    <p:sldId id="262" r:id="rId8"/>
    <p:sldId id="267" r:id="rId9"/>
    <p:sldId id="268" r:id="rId10"/>
    <p:sldId id="269" r:id="rId11"/>
    <p:sldId id="264" r:id="rId12"/>
    <p:sldId id="270" r:id="rId13"/>
    <p:sldId id="271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0C2F"/>
    <a:srgbClr val="B5B6B6"/>
    <a:srgbClr val="B01014"/>
    <a:srgbClr val="C10C31"/>
    <a:srgbClr val="DD8798"/>
    <a:srgbClr val="BE0C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99795-9058-4B8E-BA39-646AE66FA12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2B1A3-64A3-49D5-8A3F-008AE205A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00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99795-9058-4B8E-BA39-646AE66FA12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2B1A3-64A3-49D5-8A3F-008AE205A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14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99795-9058-4B8E-BA39-646AE66FA12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2B1A3-64A3-49D5-8A3F-008AE205A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27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99795-9058-4B8E-BA39-646AE66FA12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2B1A3-64A3-49D5-8A3F-008AE205A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94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99795-9058-4B8E-BA39-646AE66FA12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2B1A3-64A3-49D5-8A3F-008AE205A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34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99795-9058-4B8E-BA39-646AE66FA12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2B1A3-64A3-49D5-8A3F-008AE205A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22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99795-9058-4B8E-BA39-646AE66FA12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2B1A3-64A3-49D5-8A3F-008AE205A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130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99795-9058-4B8E-BA39-646AE66FA12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2B1A3-64A3-49D5-8A3F-008AE205A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72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99795-9058-4B8E-BA39-646AE66FA12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2B1A3-64A3-49D5-8A3F-008AE205A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52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99795-9058-4B8E-BA39-646AE66FA12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2B1A3-64A3-49D5-8A3F-008AE205A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88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99795-9058-4B8E-BA39-646AE66FA12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2B1A3-64A3-49D5-8A3F-008AE205A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31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99795-9058-4B8E-BA39-646AE66FA12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2B1A3-64A3-49D5-8A3F-008AE205A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9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76121" y="1688842"/>
            <a:ext cx="5380384" cy="3806346"/>
          </a:xfrm>
        </p:spPr>
        <p:txBody>
          <a:bodyPr>
            <a:normAutofit/>
          </a:bodyPr>
          <a:lstStyle/>
          <a:p>
            <a:endParaRPr lang="en-US" sz="105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PASE</a:t>
            </a:r>
            <a:endParaRPr lang="en-US" sz="19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Pathways to Academic Success and Excellence</a:t>
            </a:r>
          </a:p>
          <a:p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Title V Grant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606" y="300237"/>
            <a:ext cx="6236967" cy="163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8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10000" r="-10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Fiscal Development Component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1904194"/>
            <a:ext cx="8539701" cy="3391375"/>
          </a:xfrm>
          <a:solidFill>
            <a:srgbClr val="C10C3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Collaborate with multiple stakeholders on aligning funding priorities with UNM-LA goals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 and hold fundraising events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Meet with existing and potential donors to cultivate relationships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Grant proposal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endowment to match Title V contribution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418" y="151619"/>
            <a:ext cx="1631620" cy="4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3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Strategies Year 1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104" y="1630017"/>
            <a:ext cx="10940995" cy="4313583"/>
          </a:xfrm>
          <a:ln w="57150">
            <a:solidFill>
              <a:srgbClr val="BA0C2F"/>
            </a:solidFill>
          </a:ln>
        </p:spPr>
        <p:txBody>
          <a:bodyPr>
            <a:norm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Hire Program Manager, Development Specialist, Data Analyst, Outreach Marketing Coordinator, Online Course Designer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Appoint Title V Advisory Committee members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Purchase Financial Literacy 101, EMSI Career Coach Software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Redesign and align FYE courses with a focus on developmental math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 Guided Pathways degree maps and outreach materials for website, social media and print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Hire external evaluator and implement evaluation plan to collect and analyze outcome data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 research internship program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Expand CIC program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Recruit faculty and staff for professional development training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418" y="151619"/>
            <a:ext cx="1631620" cy="427011"/>
          </a:xfrm>
          <a:prstGeom prst="rect">
            <a:avLst/>
          </a:prstGeom>
        </p:spPr>
      </p:pic>
      <p:pic>
        <p:nvPicPr>
          <p:cNvPr id="3" name="Picture 2" descr="Calendar PNG Transparent Images | PNG All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875" y="4348065"/>
            <a:ext cx="2907125" cy="218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8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Strategies Year 1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104" y="1630017"/>
            <a:ext cx="10940995" cy="4882750"/>
          </a:xfrm>
          <a:ln w="57150">
            <a:solidFill>
              <a:srgbClr val="BA0C2F"/>
            </a:solidFill>
          </a:ln>
        </p:spPr>
        <p:txBody>
          <a:bodyPr>
            <a:norm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 one-third of master courses for fully online General Education, and train faculty in online course development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Register five faculty for ESCALA’s Certificate in College Teaching &amp; Learning in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HSI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Build Financial Literacy course, workshops, orientation module. Improve informational materials in English and Spanish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Create Strategic Development Plan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Apply for federal and foundation funding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Fundraising event plan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Addition of three new 300 level classes to complete sophomore year courses in the BSME curriculum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Conduct annual evaluation and present findings and recommendations to Advisory Committee, Deans, faculty, staff, and students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418" y="151619"/>
            <a:ext cx="1631620" cy="427011"/>
          </a:xfrm>
          <a:prstGeom prst="rect">
            <a:avLst/>
          </a:prstGeom>
        </p:spPr>
      </p:pic>
      <p:pic>
        <p:nvPicPr>
          <p:cNvPr id="5" name="Picture 4" descr="Calendar PNG Transparent Images | PNG All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121" y="5243804"/>
            <a:ext cx="2292505" cy="171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Key Measures of Success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7354078" cy="4973216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the number of degree-seeking Hispanic and low-income students enrolling from -2 to 25%.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the rate of Hispanic students initially placed in developmental math, succeeding in college level-math within their first year from 70% to 80%.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the fall-to-fall retention rate of part-time, degree-seeking Hispanic students from 25% to 40%.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the graduation rate of Hispanic students from 26% to 35%.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Engage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faculty and staff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participation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culturally responsive professional development activities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 and increase the percentage of faculty revising curricular or instructional practices based on the professional learning or related tools to 35%.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our endowment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$500,000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269" y="212693"/>
            <a:ext cx="1444086" cy="26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3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Questions and Comments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474237"/>
            <a:ext cx="7354078" cy="4973216"/>
          </a:xfrm>
        </p:spPr>
        <p:txBody>
          <a:bodyPr>
            <a:normAutofit/>
          </a:bodyPr>
          <a:lstStyle/>
          <a:p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269" y="212693"/>
            <a:ext cx="1444086" cy="26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PASE Components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6601" y="1825624"/>
            <a:ext cx="5846859" cy="4575175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Clarify and strengthen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uided pathways to academic and career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uccesses.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Enhance student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upport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ervices to help students identify pathways and stay on track.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faculty and staff professional development to better support our Hispanic and low-income students.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Improve our fiscal stability in order to strengthen and create academic and career opportunities for our campus community.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840" y="84152"/>
            <a:ext cx="1631620" cy="4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5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Guided Pathways Component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418" y="151619"/>
            <a:ext cx="1631620" cy="427011"/>
          </a:xfrm>
          <a:prstGeom prst="rect">
            <a:avLst/>
          </a:prstGeom>
        </p:spPr>
      </p:pic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898402" y="1733179"/>
            <a:ext cx="9994674" cy="4351338"/>
          </a:xfrm>
          <a:solidFill>
            <a:srgbClr val="BE0C3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300" dirty="0" smtClean="0">
                <a:solidFill>
                  <a:schemeClr val="bg1"/>
                </a:solidFill>
              </a:rPr>
              <a:t>Goals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Establish Guided Pathways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Increase Enrollment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Improve fall-to-fall retention rates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Increase degree and certificate awards to students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Restructure First Year Experience (FYE) Program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Expanded work-based education and degree opportunities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Increased capacity to collect and use data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9" name="Google Shape;14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79264" y="5000879"/>
            <a:ext cx="2797147" cy="18571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730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Guided Pathways Component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9752" y="1733179"/>
            <a:ext cx="9606932" cy="4351338"/>
          </a:xfrm>
          <a:solidFill>
            <a:srgbClr val="BE0C3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300" dirty="0" smtClean="0">
                <a:solidFill>
                  <a:schemeClr val="bg1"/>
                </a:solidFill>
              </a:rPr>
              <a:t>Activities</a:t>
            </a:r>
            <a:endParaRPr lang="en-US" sz="6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Redesign and align FYE courses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Develop online Gen Ed master courses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Promote research and CIC internships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Develop research internship application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Match research interns with mentors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Develop bi-lingual outreach materials and social media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Add 300 &amp; 400 level ME courses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Develop bi-lingual financial literacy materials</a:t>
            </a:r>
          </a:p>
          <a:p>
            <a:pPr algn="just"/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418" y="151619"/>
            <a:ext cx="1631620" cy="427011"/>
          </a:xfrm>
          <a:prstGeom prst="rect">
            <a:avLst/>
          </a:prstGeom>
        </p:spPr>
      </p:pic>
      <p:pic>
        <p:nvPicPr>
          <p:cNvPr id="9" name="Google Shape;14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11037" y="5025154"/>
            <a:ext cx="2505834" cy="18328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32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 preferRelativeResize="0"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05" y="1690688"/>
            <a:ext cx="2702393" cy="3978592"/>
          </a:xfrm>
          <a:effectLst>
            <a:outerShdw blurRad="38100" dist="50800" dir="5400000" algn="ctr" rotWithShape="0">
              <a:srgbClr val="000000">
                <a:alpha val="21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Student Support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26191" y="1690688"/>
            <a:ext cx="6553628" cy="4042202"/>
          </a:xfrm>
          <a:solidFill>
            <a:srgbClr val="C10C3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Goals</a:t>
            </a:r>
          </a:p>
          <a:p>
            <a:pPr marL="0" indent="0" algn="ctr">
              <a:buNone/>
            </a:pPr>
            <a:endParaRPr lang="en-US" sz="1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retention and graduation rates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Expand tutoring service hours on campus and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Establish early alert protocols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Provide enhanced, targeted intrusive advising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Address issues of equity and inclusion to help Hispanic students succeed</a:t>
            </a:r>
          </a:p>
          <a:p>
            <a:endParaRPr lang="en-US" sz="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418" y="151619"/>
            <a:ext cx="1631620" cy="4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3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 preferRelativeResize="0"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91" y="1502797"/>
            <a:ext cx="3144452" cy="4629413"/>
          </a:xfrm>
          <a:effectLst>
            <a:outerShdw blurRad="38100" dist="50800" dir="5400000" algn="ctr" rotWithShape="0">
              <a:srgbClr val="000000">
                <a:alpha val="21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Student Support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6626" y="1502797"/>
            <a:ext cx="7108466" cy="4627660"/>
          </a:xfrm>
          <a:solidFill>
            <a:srgbClr val="C10C31"/>
          </a:solidFill>
        </p:spPr>
        <p:txBody>
          <a:bodyPr>
            <a:normAutofit fontScale="92500" lnSpcReduction="10000"/>
          </a:bodyPr>
          <a:lstStyle/>
          <a:p>
            <a:endParaRPr lang="en-US" sz="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Promote Pathways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Certify advisors in Global Career Development Facilitation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Integrate Case Management Advising Strategies including financial aid/literacy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Enhance Math Summer Bridge Program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Additional Tutors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Integrate qualitative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 quantitative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ata on student progress and outcomes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Bi-lingual advising, outreach, and materials for financial literacy, internship and career development opportunities, community resources</a:t>
            </a:r>
          </a:p>
          <a:p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418" y="151619"/>
            <a:ext cx="1631620" cy="4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0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Professional Development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40145" y="1995777"/>
            <a:ext cx="8111710" cy="3482672"/>
          </a:xfrm>
          <a:solidFill>
            <a:srgbClr val="C10C3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Goals</a:t>
            </a:r>
          </a:p>
          <a:p>
            <a:pPr marL="0" indent="0" algn="ctr">
              <a:buNone/>
            </a:pPr>
            <a:endParaRPr lang="en-US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Strengthen Guided Pathways through faculty and staff professional development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Enhance professional development opportunities for faculty and staff, particularly in areas of cultural responsiveness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research and joint appointment opportunities for faculty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418" y="151619"/>
            <a:ext cx="1631620" cy="4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0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Professional Development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61931" y="1904194"/>
            <a:ext cx="8597488" cy="3574255"/>
          </a:xfrm>
          <a:solidFill>
            <a:srgbClr val="C10C3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Cultural and equity awareness training for staff and faculty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Faculty and staff attend ASHIE, HACU, NACADA and AMATYC annual conferences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 in LMS and Quality Matters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Faculty participate in culturally relevant pedagogical professional development activities</a:t>
            </a:r>
          </a:p>
          <a:p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418" y="151619"/>
            <a:ext cx="1631620" cy="4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7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10000" r="-10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Fiscal Development Component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1529165"/>
            <a:ext cx="8539701" cy="3734597"/>
          </a:xfrm>
          <a:solidFill>
            <a:srgbClr val="C10C31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Goals</a:t>
            </a:r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 enrollment and fall-to-fall retention rates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 fiscal stability to better support Hispanic and low-income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 Development Office to pursue external funding opportunities in alignment with UNM-LA needs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graduation rates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 capacity to collect an analyze data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endowment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$500,000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418" y="151619"/>
            <a:ext cx="1631620" cy="4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</TotalTime>
  <Words>733</Words>
  <Application>Microsoft Office PowerPoint</Application>
  <PresentationFormat>Widescreen</PresentationFormat>
  <Paragraphs>110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PASE Components</vt:lpstr>
      <vt:lpstr>Guided Pathways Component</vt:lpstr>
      <vt:lpstr>Guided Pathways Component</vt:lpstr>
      <vt:lpstr>Student Support Component</vt:lpstr>
      <vt:lpstr>Student Support Component</vt:lpstr>
      <vt:lpstr>Professional Development Component</vt:lpstr>
      <vt:lpstr>Professional Development Component</vt:lpstr>
      <vt:lpstr>Fiscal Development Component</vt:lpstr>
      <vt:lpstr>Fiscal Development Component</vt:lpstr>
      <vt:lpstr>Implementation Strategies Year 1</vt:lpstr>
      <vt:lpstr>Implementation Strategies Year 1</vt:lpstr>
      <vt:lpstr>Key Measures of Success</vt:lpstr>
      <vt:lpstr>Questions and Comments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Laci Taylor</dc:creator>
  <cp:lastModifiedBy>Laci Taylor</cp:lastModifiedBy>
  <cp:revision>43</cp:revision>
  <dcterms:created xsi:type="dcterms:W3CDTF">2021-04-13T20:18:20Z</dcterms:created>
  <dcterms:modified xsi:type="dcterms:W3CDTF">2021-04-26T20:27:44Z</dcterms:modified>
</cp:coreProperties>
</file>